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4660"/>
  </p:normalViewPr>
  <p:slideViewPr>
    <p:cSldViewPr>
      <p:cViewPr varScale="1">
        <p:scale>
          <a:sx n="65" d="100"/>
          <a:sy n="65" d="100"/>
        </p:scale>
        <p:origin x="-157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1D65B584-9777-4814-933D-FBBE7E4B8A3C}" type="datetimeFigureOut">
              <a:rPr lang="zh-CN" altLang="en-US" smtClean="0"/>
              <a:pPr/>
              <a:t>2012/10/10</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71EA9419-7C57-42B3-841E-2FE1A26BB33F}"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1D65B584-9777-4814-933D-FBBE7E4B8A3C}" type="datetimeFigureOut">
              <a:rPr lang="zh-CN" altLang="en-US" smtClean="0"/>
              <a:pPr/>
              <a:t>2012/10/10</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1D65B584-9777-4814-933D-FBBE7E4B8A3C}" type="datetimeFigureOut">
              <a:rPr lang="zh-CN" altLang="en-US" smtClean="0"/>
              <a:pPr/>
              <a:t>2012/10/10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71EA9419-7C57-42B3-841E-2FE1A26BB33F}"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1D65B584-9777-4814-933D-FBBE7E4B8A3C}" type="datetimeFigureOut">
              <a:rPr lang="zh-CN" altLang="en-US" smtClean="0"/>
              <a:pPr/>
              <a:t>2012/10/10</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71EA9419-7C57-42B3-841E-2FE1A26BB33F}"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65B584-9777-4814-933D-FBBE7E4B8A3C}" type="datetimeFigureOut">
              <a:rPr lang="zh-CN" altLang="en-US" smtClean="0"/>
              <a:pPr/>
              <a:t>2012/10/10</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1EA9419-7C57-42B3-841E-2FE1A26BB33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mewsicresources.co.nz/page9/page20/files/essay-writing-overview.jpg" TargetMode="External"/><Relationship Id="rId3" Type="http://schemas.openxmlformats.org/officeDocument/2006/relationships/hyperlink" Target="http://bmistok.wikispaces.com/Essay+Writing+Skills" TargetMode="External"/><Relationship Id="rId7" Type="http://schemas.openxmlformats.org/officeDocument/2006/relationships/hyperlink" Target="http://gethelp.library.upenn.edu/PORT/documentation/paraphrase.html" TargetMode="External"/><Relationship Id="rId2" Type="http://schemas.openxmlformats.org/officeDocument/2006/relationships/hyperlink" Target="http://www.plagiarism.org/" TargetMode="External"/><Relationship Id="rId1" Type="http://schemas.openxmlformats.org/officeDocument/2006/relationships/slideLayout" Target="../slideLayouts/slideLayout2.xml"/><Relationship Id="rId6" Type="http://schemas.openxmlformats.org/officeDocument/2006/relationships/hyperlink" Target="http://www.lbcc.edu/WRSC/documents/Paraphrasing.pdf" TargetMode="External"/><Relationship Id="rId5" Type="http://schemas.openxmlformats.org/officeDocument/2006/relationships/hyperlink" Target="http://owl.english.purdue.edu/owl/resource/563/01/" TargetMode="External"/><Relationship Id="rId4" Type="http://schemas.openxmlformats.org/officeDocument/2006/relationships/hyperlink" Target="http://www.indiana.edu/~wts/pamphlets/plagiarism.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Autofit/>
          </a:bodyPr>
          <a:lstStyle/>
          <a:p>
            <a:r>
              <a:rPr lang="en-US" altLang="zh-CN" sz="9600" dirty="0" smtClean="0"/>
              <a:t>P</a:t>
            </a:r>
            <a:r>
              <a:rPr lang="en-US" altLang="zh-CN" sz="9600" b="1" dirty="0" smtClean="0"/>
              <a:t>lagiarism</a:t>
            </a:r>
            <a:endParaRPr lang="zh-CN" altLang="en-US" sz="9600" dirty="0"/>
          </a:p>
        </p:txBody>
      </p:sp>
      <p:sp>
        <p:nvSpPr>
          <p:cNvPr id="3" name="副标题 2"/>
          <p:cNvSpPr>
            <a:spLocks noGrp="1"/>
          </p:cNvSpPr>
          <p:nvPr>
            <p:ph type="subTitle" idx="1"/>
          </p:nvPr>
        </p:nvSpPr>
        <p:spPr/>
        <p:txBody>
          <a:bodyPr/>
          <a:lstStyle/>
          <a:p>
            <a:r>
              <a:rPr lang="en-US" altLang="zh-CN" dirty="0" smtClean="0"/>
              <a:t>By: </a:t>
            </a:r>
            <a:r>
              <a:rPr lang="en-US" altLang="zh-CN" dirty="0" err="1" smtClean="0"/>
              <a:t>Ling.chen</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I use myself as a real life example, three weeks ago, when I wrote my TOK matrix essay, I have done a plagiarism. I research </a:t>
            </a:r>
            <a:r>
              <a:rPr lang="en-US" altLang="zh-CN" dirty="0" smtClean="0"/>
              <a:t>on internet to find out similar topic and I copy a paragraph from internet as my introduction paragraph. I just change a few word from the original text and I doesn’t quote or cite the source. So this is a plagiarism. </a:t>
            </a:r>
            <a:endParaRPr lang="zh-CN" altLang="en-US" dirty="0"/>
          </a:p>
        </p:txBody>
      </p:sp>
      <p:sp>
        <p:nvSpPr>
          <p:cNvPr id="3" name="标题 2"/>
          <p:cNvSpPr>
            <a:spLocks noGrp="1"/>
          </p:cNvSpPr>
          <p:nvPr>
            <p:ph type="title"/>
          </p:nvPr>
        </p:nvSpPr>
        <p:spPr/>
        <p:txBody>
          <a:bodyPr>
            <a:normAutofit fontScale="90000"/>
          </a:bodyPr>
          <a:lstStyle/>
          <a:p>
            <a:r>
              <a:rPr lang="en-US" altLang="zh-CN" dirty="0" smtClean="0"/>
              <a:t>Real Life Story on Accidental plagiarism!</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196752"/>
            <a:ext cx="8229600" cy="4896544"/>
          </a:xfrm>
        </p:spPr>
        <p:txBody>
          <a:bodyPr>
            <a:normAutofit fontScale="92500" lnSpcReduction="20000"/>
          </a:bodyPr>
          <a:lstStyle/>
          <a:p>
            <a:r>
              <a:rPr lang="en-US" altLang="zh-CN" dirty="0" smtClean="0">
                <a:hlinkClick r:id="rId2"/>
              </a:rPr>
              <a:t>http://www.plagiarism.org/</a:t>
            </a:r>
            <a:endParaRPr lang="en-US" altLang="zh-CN" dirty="0" smtClean="0"/>
          </a:p>
          <a:p>
            <a:r>
              <a:rPr lang="en-US" altLang="zh-CN" dirty="0" smtClean="0">
                <a:hlinkClick r:id="rId3"/>
              </a:rPr>
              <a:t>http://bmistok.wikispaces.com/Essay+Writing+Skills</a:t>
            </a:r>
            <a:endParaRPr lang="en-US" altLang="zh-CN" dirty="0" smtClean="0"/>
          </a:p>
          <a:p>
            <a:r>
              <a:rPr lang="en-US" altLang="zh-CN" dirty="0" smtClean="0">
                <a:hlinkClick r:id="rId4"/>
              </a:rPr>
              <a:t>http://www.indiana.edu/~wts/pamphlets/plagiarism.shtml</a:t>
            </a:r>
            <a:endParaRPr lang="en-US" altLang="zh-CN" dirty="0" smtClean="0"/>
          </a:p>
          <a:p>
            <a:r>
              <a:rPr lang="en-US" altLang="zh-CN" dirty="0" smtClean="0">
                <a:hlinkClick r:id="rId5"/>
              </a:rPr>
              <a:t>http://owl.english.purdue.edu/owl/resource/563/01/</a:t>
            </a:r>
            <a:endParaRPr lang="en-US" altLang="zh-CN" dirty="0" smtClean="0"/>
          </a:p>
          <a:p>
            <a:r>
              <a:rPr lang="en-US" altLang="zh-CN" dirty="0" smtClean="0">
                <a:hlinkClick r:id="rId6"/>
              </a:rPr>
              <a:t>http://</a:t>
            </a:r>
            <a:r>
              <a:rPr lang="en-US" altLang="zh-CN" dirty="0" smtClean="0">
                <a:hlinkClick r:id="rId6"/>
              </a:rPr>
              <a:t>www.lbcc.edu/WRSC/documents/Paraphrasing.pdf</a:t>
            </a:r>
            <a:endParaRPr lang="en-US" altLang="zh-CN" dirty="0" smtClean="0"/>
          </a:p>
          <a:p>
            <a:r>
              <a:rPr lang="en-US" altLang="zh-CN" dirty="0" smtClean="0">
                <a:hlinkClick r:id="rId7"/>
              </a:rPr>
              <a:t>http://</a:t>
            </a:r>
            <a:r>
              <a:rPr lang="en-US" altLang="zh-CN" dirty="0" smtClean="0">
                <a:hlinkClick r:id="rId7"/>
              </a:rPr>
              <a:t>gethelp.library.upenn.edu/PORT/documentation/paraphrase.html</a:t>
            </a:r>
            <a:endParaRPr lang="en-US" altLang="zh-CN" dirty="0" smtClean="0"/>
          </a:p>
          <a:p>
            <a:r>
              <a:rPr lang="en-US" altLang="zh-CN" dirty="0" smtClean="0"/>
              <a:t>Picture come from: </a:t>
            </a:r>
            <a:r>
              <a:rPr lang="en-US" altLang="zh-CN" dirty="0" smtClean="0">
                <a:hlinkClick r:id="rId8"/>
              </a:rPr>
              <a:t>http://</a:t>
            </a:r>
            <a:r>
              <a:rPr lang="en-US" altLang="zh-CN" dirty="0" smtClean="0">
                <a:hlinkClick r:id="rId8"/>
              </a:rPr>
              <a:t>www.mewsicresources.co.nz/page9/page20/files/essay-writing-overview.jpg</a:t>
            </a:r>
            <a:endParaRPr lang="en-US" altLang="zh-CN" dirty="0" smtClean="0"/>
          </a:p>
          <a:p>
            <a:endParaRPr lang="en-US" altLang="zh-CN" dirty="0" smtClean="0"/>
          </a:p>
          <a:p>
            <a:endParaRPr lang="en-US" altLang="zh-CN" dirty="0" smtClean="0"/>
          </a:p>
          <a:p>
            <a:pPr>
              <a:buNone/>
            </a:pPr>
            <a:endParaRPr lang="en-US" altLang="zh-CN" dirty="0" smtClean="0"/>
          </a:p>
          <a:p>
            <a:endParaRPr lang="en-US" altLang="zh-CN" dirty="0" smtClean="0"/>
          </a:p>
          <a:p>
            <a:endParaRPr lang="en-US" altLang="zh-CN" dirty="0" smtClean="0"/>
          </a:p>
          <a:p>
            <a:endParaRPr lang="zh-CN" altLang="en-US" dirty="0"/>
          </a:p>
        </p:txBody>
      </p:sp>
      <p:sp>
        <p:nvSpPr>
          <p:cNvPr id="3" name="标题 2"/>
          <p:cNvSpPr>
            <a:spLocks noGrp="1"/>
          </p:cNvSpPr>
          <p:nvPr>
            <p:ph type="title"/>
          </p:nvPr>
        </p:nvSpPr>
        <p:spPr/>
        <p:txBody>
          <a:bodyPr/>
          <a:lstStyle/>
          <a:p>
            <a:r>
              <a:rPr lang="en-US" altLang="zh-CN" dirty="0" smtClean="0"/>
              <a:t>References </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dirty="0" smtClean="0"/>
              <a:t>The practice of taking someone else's work or ideas and passing them off as one's own</a:t>
            </a:r>
            <a:endParaRPr lang="zh-CN" altLang="en-US" dirty="0"/>
          </a:p>
        </p:txBody>
      </p:sp>
      <p:sp>
        <p:nvSpPr>
          <p:cNvPr id="2" name="标题 1"/>
          <p:cNvSpPr>
            <a:spLocks noGrp="1"/>
          </p:cNvSpPr>
          <p:nvPr>
            <p:ph type="title"/>
          </p:nvPr>
        </p:nvSpPr>
        <p:spPr/>
        <p:txBody>
          <a:bodyPr/>
          <a:lstStyle/>
          <a:p>
            <a:r>
              <a:rPr lang="en-US" altLang="zh-CN" dirty="0" smtClean="0"/>
              <a:t>What is plagiarism?</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Put in </a:t>
            </a:r>
            <a:r>
              <a:rPr lang="en-US" altLang="zh-CN" b="1" dirty="0" smtClean="0"/>
              <a:t>quotations</a:t>
            </a:r>
            <a:r>
              <a:rPr lang="en-US" altLang="zh-CN" dirty="0" smtClean="0"/>
              <a:t> everything that comes directly from the text especially when taking </a:t>
            </a:r>
            <a:r>
              <a:rPr lang="en-US" altLang="zh-CN" dirty="0" smtClean="0"/>
              <a:t>notes</a:t>
            </a:r>
          </a:p>
          <a:p>
            <a:r>
              <a:rPr lang="en-US" altLang="zh-CN" b="1" dirty="0" smtClean="0"/>
              <a:t>Paraphrasing</a:t>
            </a:r>
            <a:endParaRPr lang="en-US" altLang="zh-CN" b="1" dirty="0" smtClean="0"/>
          </a:p>
          <a:p>
            <a:r>
              <a:rPr lang="en-US" altLang="zh-CN" b="1" dirty="0" smtClean="0"/>
              <a:t>Reference: Always </a:t>
            </a:r>
            <a:r>
              <a:rPr lang="en-US" altLang="zh-CN" b="1" dirty="0" smtClean="0"/>
              <a:t>cite the source!</a:t>
            </a:r>
            <a:endParaRPr lang="zh-CN" altLang="en-US" b="1" dirty="0"/>
          </a:p>
        </p:txBody>
      </p:sp>
      <p:sp>
        <p:nvSpPr>
          <p:cNvPr id="3" name="标题 2"/>
          <p:cNvSpPr>
            <a:spLocks noGrp="1"/>
          </p:cNvSpPr>
          <p:nvPr>
            <p:ph type="title"/>
          </p:nvPr>
        </p:nvSpPr>
        <p:spPr/>
        <p:txBody>
          <a:bodyPr/>
          <a:lstStyle/>
          <a:p>
            <a:r>
              <a:rPr lang="en-US" altLang="zh-CN" dirty="0" smtClean="0"/>
              <a:t>How to avoid plagiarism?</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A quotation </a:t>
            </a:r>
            <a:r>
              <a:rPr lang="en-US" altLang="zh-CN" dirty="0" smtClean="0"/>
              <a:t>is uses </a:t>
            </a:r>
            <a:r>
              <a:rPr lang="en-US" altLang="zh-CN" dirty="0" smtClean="0"/>
              <a:t>exactly the same words and puts them in </a:t>
            </a:r>
            <a:r>
              <a:rPr lang="en-US" altLang="zh-CN" b="1" dirty="0" smtClean="0"/>
              <a:t>quotation marks</a:t>
            </a:r>
            <a:r>
              <a:rPr lang="en-US" altLang="zh-CN" dirty="0" smtClean="0"/>
              <a:t>. </a:t>
            </a:r>
          </a:p>
          <a:p>
            <a:endParaRPr lang="en-US" altLang="zh-CN" dirty="0" smtClean="0"/>
          </a:p>
          <a:p>
            <a:r>
              <a:rPr lang="en-US" altLang="zh-CN" dirty="0" smtClean="0"/>
              <a:t>A paraphrase </a:t>
            </a:r>
            <a:r>
              <a:rPr lang="en-US" altLang="zh-CN" dirty="0" smtClean="0"/>
              <a:t>is uses </a:t>
            </a:r>
            <a:r>
              <a:rPr lang="en-US" altLang="zh-CN" dirty="0" smtClean="0"/>
              <a:t>an author's idea, but expresses it in </a:t>
            </a:r>
            <a:r>
              <a:rPr lang="en-US" altLang="zh-CN" b="1" dirty="0" smtClean="0"/>
              <a:t>your own words </a:t>
            </a:r>
            <a:r>
              <a:rPr lang="en-US" altLang="zh-CN" dirty="0" smtClean="0"/>
              <a:t>and sentence structure- without quotation marks, since it's no longer a word-for-word quotation. And just changing a few words from the original doesn't count! </a:t>
            </a:r>
            <a:r>
              <a:rPr lang="en-US" altLang="zh-CN" b="1" dirty="0" smtClean="0"/>
              <a:t>Must cite the source!</a:t>
            </a:r>
            <a:endParaRPr lang="zh-CN" altLang="en-US" b="1" dirty="0"/>
          </a:p>
        </p:txBody>
      </p:sp>
      <p:sp>
        <p:nvSpPr>
          <p:cNvPr id="3" name="标题 2"/>
          <p:cNvSpPr>
            <a:spLocks noGrp="1"/>
          </p:cNvSpPr>
          <p:nvPr>
            <p:ph type="title"/>
          </p:nvPr>
        </p:nvSpPr>
        <p:spPr/>
        <p:txBody>
          <a:bodyPr/>
          <a:lstStyle/>
          <a:p>
            <a:r>
              <a:rPr lang="en-US" altLang="zh-CN" dirty="0" smtClean="0"/>
              <a:t>Paraphrasing vs. Quoting</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67544" y="1340768"/>
            <a:ext cx="8229600" cy="4900000"/>
          </a:xfrm>
        </p:spPr>
        <p:txBody>
          <a:bodyPr>
            <a:normAutofit/>
          </a:bodyPr>
          <a:lstStyle/>
          <a:p>
            <a:pPr marL="624078" indent="-514350">
              <a:buFont typeface="+mj-lt"/>
              <a:buAutoNum type="arabicPeriod"/>
            </a:pPr>
            <a:r>
              <a:rPr lang="en-US" altLang="zh-CN" sz="2400" b="1" dirty="0" smtClean="0"/>
              <a:t>Preview and read. </a:t>
            </a:r>
            <a:r>
              <a:rPr lang="en-US" altLang="zh-CN" sz="2400" dirty="0" smtClean="0"/>
              <a:t>Preview and read the passage closely. You will need to read the passage three or four times for thorough understanding.</a:t>
            </a:r>
          </a:p>
          <a:p>
            <a:pPr marL="624078" indent="-514350">
              <a:buFont typeface="+mj-lt"/>
              <a:buAutoNum type="arabicPeriod"/>
            </a:pPr>
            <a:r>
              <a:rPr lang="en-US" altLang="zh-CN" sz="2400" b="1" dirty="0" smtClean="0"/>
              <a:t>Underline the key words and ideas. </a:t>
            </a:r>
            <a:r>
              <a:rPr lang="en-US" altLang="zh-CN" sz="2400" dirty="0" smtClean="0"/>
              <a:t>It will help you decide what is important in each sentence and in the whole passage. remember to look up any words you do not know.</a:t>
            </a:r>
          </a:p>
          <a:p>
            <a:pPr marL="624078" indent="-514350">
              <a:buFont typeface="+mj-lt"/>
              <a:buAutoNum type="arabicPeriod"/>
            </a:pPr>
            <a:r>
              <a:rPr lang="en-US" altLang="zh-CN" sz="2400" b="1" dirty="0" smtClean="0"/>
              <a:t>Rewrite the passage in your own words</a:t>
            </a:r>
            <a:r>
              <a:rPr lang="en-US" altLang="zh-CN" sz="2400" dirty="0" smtClean="0"/>
              <a:t>. Go through the selection and rewrite each sentence, using different words with the same meaning. </a:t>
            </a:r>
          </a:p>
          <a:p>
            <a:pPr marL="624078" indent="-514350">
              <a:buFont typeface="+mj-lt"/>
              <a:buAutoNum type="arabicPeriod"/>
            </a:pPr>
            <a:r>
              <a:rPr lang="en-US" altLang="zh-CN" sz="2400" dirty="0" smtClean="0"/>
              <a:t>Don’t forget to </a:t>
            </a:r>
            <a:r>
              <a:rPr lang="en-US" altLang="zh-CN" sz="2400" b="1" dirty="0" smtClean="0"/>
              <a:t>cite the source</a:t>
            </a:r>
            <a:r>
              <a:rPr lang="en-US" altLang="zh-CN" sz="2400" dirty="0" smtClean="0"/>
              <a:t>, if you don’t, it is a plagiarism. </a:t>
            </a:r>
          </a:p>
        </p:txBody>
      </p:sp>
      <p:sp>
        <p:nvSpPr>
          <p:cNvPr id="3" name="标题 2"/>
          <p:cNvSpPr>
            <a:spLocks noGrp="1"/>
          </p:cNvSpPr>
          <p:nvPr>
            <p:ph type="title"/>
          </p:nvPr>
        </p:nvSpPr>
        <p:spPr/>
        <p:txBody>
          <a:bodyPr>
            <a:normAutofit/>
          </a:bodyPr>
          <a:lstStyle/>
          <a:p>
            <a:r>
              <a:rPr lang="en-US" altLang="zh-CN" dirty="0" smtClean="0"/>
              <a:t>How to paraphrase a source</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12776"/>
            <a:ext cx="8229600" cy="4896544"/>
          </a:xfrm>
        </p:spPr>
        <p:txBody>
          <a:bodyPr>
            <a:normAutofit fontScale="62500" lnSpcReduction="20000"/>
          </a:bodyPr>
          <a:lstStyle/>
          <a:p>
            <a:r>
              <a:rPr lang="en-US" altLang="zh-CN" b="1" dirty="0" smtClean="0"/>
              <a:t>The Original </a:t>
            </a:r>
            <a:r>
              <a:rPr lang="en-US" altLang="zh-CN" dirty="0" smtClean="0"/>
              <a:t>is </a:t>
            </a:r>
            <a:r>
              <a:rPr lang="en-US" altLang="zh-CN" dirty="0" smtClean="0"/>
              <a:t>taken from </a:t>
            </a:r>
            <a:r>
              <a:rPr lang="en-US" altLang="zh-CN" dirty="0" err="1" smtClean="0"/>
              <a:t>Maguelone</a:t>
            </a:r>
            <a:r>
              <a:rPr lang="en-US" altLang="zh-CN" dirty="0" smtClean="0"/>
              <a:t> Toussaint-</a:t>
            </a:r>
            <a:r>
              <a:rPr lang="en-US" altLang="zh-CN" dirty="0" err="1" smtClean="0"/>
              <a:t>Samat's</a:t>
            </a:r>
            <a:r>
              <a:rPr lang="en-US" altLang="zh-CN" dirty="0" smtClean="0"/>
              <a:t> </a:t>
            </a:r>
            <a:r>
              <a:rPr lang="en-US" altLang="zh-CN" i="1" dirty="0" smtClean="0"/>
              <a:t>A History of Food</a:t>
            </a:r>
            <a:r>
              <a:rPr lang="en-US" altLang="zh-CN" dirty="0" smtClean="0"/>
              <a:t> (Cambridge: Blackwell, 1992. 263).</a:t>
            </a:r>
            <a:endParaRPr lang="en-US" altLang="zh-CN" b="1" dirty="0" smtClean="0"/>
          </a:p>
          <a:p>
            <a:r>
              <a:rPr lang="en-US" altLang="zh-CN" dirty="0" smtClean="0"/>
              <a:t>Wines drunk at Greek tables did not always come from Greece itself. The wine snobbery of the time extolled the merits of wines from the slopes of Mount Lebanon, from Palestine, Egypt and Magna Graecia-Greater Greece, i.e., southern Italy. The ten </a:t>
            </a:r>
            <a:r>
              <a:rPr lang="en-US" altLang="zh-CN" dirty="0" err="1" smtClean="0"/>
              <a:t>litres</a:t>
            </a:r>
            <a:r>
              <a:rPr lang="en-US" altLang="zh-CN" dirty="0" smtClean="0"/>
              <a:t> a day drunk by the famous wrestler Milo of Croton was a wine famous in Calabria, where Milo lived: this wine, </a:t>
            </a:r>
            <a:r>
              <a:rPr lang="en-US" altLang="zh-CN" dirty="0" err="1" smtClean="0"/>
              <a:t>Ciro</a:t>
            </a:r>
            <a:r>
              <a:rPr lang="en-US" altLang="zh-CN" dirty="0" smtClean="0"/>
              <a:t>, is still </a:t>
            </a:r>
            <a:r>
              <a:rPr lang="en-US" altLang="zh-CN" dirty="0" smtClean="0"/>
              <a:t>made</a:t>
            </a:r>
            <a:endParaRPr lang="en-US" altLang="zh-CN" dirty="0" smtClean="0"/>
          </a:p>
          <a:p>
            <a:r>
              <a:rPr lang="en-US" altLang="zh-CN" b="1" dirty="0" smtClean="0"/>
              <a:t>Successful paraphrase</a:t>
            </a:r>
          </a:p>
          <a:p>
            <a:r>
              <a:rPr lang="en-US" altLang="zh-CN" dirty="0" smtClean="0"/>
              <a:t>Although Greeks were picky about their wine, they enjoyed wine from outside Greece. Upstanding Greeks enjoyed wine from many of Greece's local trading </a:t>
            </a:r>
            <a:r>
              <a:rPr lang="en-US" altLang="zh-CN" dirty="0" smtClean="0"/>
              <a:t>partners—including </a:t>
            </a:r>
            <a:r>
              <a:rPr lang="en-US" altLang="zh-CN" dirty="0" smtClean="0">
                <a:solidFill>
                  <a:srgbClr val="FF0000"/>
                </a:solidFill>
              </a:rPr>
              <a:t>Palestine, Egypt and </a:t>
            </a:r>
            <a:r>
              <a:rPr lang="en-US" altLang="zh-CN" dirty="0" smtClean="0">
                <a:solidFill>
                  <a:srgbClr val="FF0000"/>
                </a:solidFill>
              </a:rPr>
              <a:t>southern Italy</a:t>
            </a:r>
            <a:r>
              <a:rPr lang="en-US" altLang="zh-CN" dirty="0" smtClean="0"/>
              <a:t>. One story tells of </a:t>
            </a:r>
            <a:r>
              <a:rPr lang="en-US" altLang="zh-CN" dirty="0" smtClean="0">
                <a:solidFill>
                  <a:srgbClr val="FF0000"/>
                </a:solidFill>
              </a:rPr>
              <a:t>the famous wrestler </a:t>
            </a:r>
            <a:r>
              <a:rPr lang="en-US" altLang="zh-CN" dirty="0" smtClean="0">
                <a:solidFill>
                  <a:srgbClr val="FF0000"/>
                </a:solidFill>
              </a:rPr>
              <a:t>Milo </a:t>
            </a:r>
            <a:r>
              <a:rPr lang="en-US" altLang="zh-CN" dirty="0" smtClean="0">
                <a:solidFill>
                  <a:srgbClr val="FF0000"/>
                </a:solidFill>
              </a:rPr>
              <a:t>of Croton</a:t>
            </a:r>
            <a:r>
              <a:rPr lang="en-US" altLang="zh-CN" dirty="0" smtClean="0"/>
              <a:t>, who consumed </a:t>
            </a:r>
            <a:r>
              <a:rPr lang="en-US" altLang="zh-CN" dirty="0" smtClean="0">
                <a:solidFill>
                  <a:srgbClr val="FF0000"/>
                </a:solidFill>
              </a:rPr>
              <a:t>ten liters</a:t>
            </a:r>
            <a:r>
              <a:rPr lang="en-US" altLang="zh-CN" dirty="0" smtClean="0"/>
              <a:t> of foreign </a:t>
            </a:r>
            <a:r>
              <a:rPr lang="en-US" altLang="zh-CN" dirty="0" smtClean="0">
                <a:solidFill>
                  <a:srgbClr val="FF0000"/>
                </a:solidFill>
              </a:rPr>
              <a:t>wine </a:t>
            </a:r>
            <a:r>
              <a:rPr lang="en-US" altLang="zh-CN" dirty="0" smtClean="0">
                <a:solidFill>
                  <a:srgbClr val="FF0000"/>
                </a:solidFill>
              </a:rPr>
              <a:t>daily </a:t>
            </a:r>
            <a:r>
              <a:rPr lang="en-US" altLang="zh-CN" dirty="0" smtClean="0"/>
              <a:t>(</a:t>
            </a:r>
            <a:r>
              <a:rPr lang="en-US" altLang="zh-CN" dirty="0" err="1" smtClean="0"/>
              <a:t>Maguelone</a:t>
            </a:r>
            <a:r>
              <a:rPr lang="en-US" altLang="zh-CN" dirty="0" smtClean="0"/>
              <a:t> Toussaint-</a:t>
            </a:r>
            <a:r>
              <a:rPr lang="en-US" altLang="zh-CN" dirty="0" err="1" smtClean="0"/>
              <a:t>Samat</a:t>
            </a:r>
            <a:r>
              <a:rPr lang="en-US" altLang="zh-CN" dirty="0" smtClean="0"/>
              <a:t>,</a:t>
            </a:r>
            <a:r>
              <a:rPr lang="en-US" altLang="zh-CN" dirty="0" smtClean="0"/>
              <a:t> </a:t>
            </a:r>
            <a:r>
              <a:rPr lang="en-US" altLang="zh-CN" i="1" dirty="0" smtClean="0"/>
              <a:t>A History of Food</a:t>
            </a:r>
            <a:r>
              <a:rPr lang="en-US" altLang="zh-CN" dirty="0" smtClean="0"/>
              <a:t> </a:t>
            </a:r>
            <a:r>
              <a:rPr lang="en-US" altLang="zh-CN" dirty="0" smtClean="0"/>
              <a:t>, Cambridge</a:t>
            </a:r>
            <a:r>
              <a:rPr lang="en-US" altLang="zh-CN" dirty="0" smtClean="0"/>
              <a:t>: Blackwell, 1992. </a:t>
            </a:r>
            <a:r>
              <a:rPr lang="en-US" altLang="zh-CN" dirty="0" smtClean="0"/>
              <a:t>263)</a:t>
            </a:r>
            <a:endParaRPr lang="en-US" altLang="zh-CN" dirty="0" smtClean="0"/>
          </a:p>
          <a:p>
            <a:r>
              <a:rPr lang="en-US" altLang="zh-CN" b="1" dirty="0" smtClean="0"/>
              <a:t>Unsuccessful paraphrase</a:t>
            </a:r>
          </a:p>
          <a:p>
            <a:r>
              <a:rPr lang="en-US" altLang="zh-CN" dirty="0" smtClean="0">
                <a:solidFill>
                  <a:srgbClr val="FF0000"/>
                </a:solidFill>
              </a:rPr>
              <a:t>Wines drunk by Greeks were not always made in Greece itself</a:t>
            </a:r>
            <a:r>
              <a:rPr lang="en-US" altLang="zh-CN" dirty="0" smtClean="0"/>
              <a:t>. </a:t>
            </a:r>
            <a:r>
              <a:rPr lang="en-US" altLang="zh-CN" dirty="0" smtClean="0">
                <a:solidFill>
                  <a:srgbClr val="FF0000"/>
                </a:solidFill>
              </a:rPr>
              <a:t>The wine snobs of that period </a:t>
            </a:r>
            <a:r>
              <a:rPr lang="en-US" altLang="zh-CN" dirty="0" smtClean="0"/>
              <a:t>celebrated </a:t>
            </a:r>
            <a:r>
              <a:rPr lang="en-US" altLang="zh-CN" dirty="0" smtClean="0">
                <a:solidFill>
                  <a:srgbClr val="FF0000"/>
                </a:solidFill>
              </a:rPr>
              <a:t>wines from Mount Lebanon</a:t>
            </a:r>
            <a:r>
              <a:rPr lang="en-US" altLang="zh-CN" dirty="0" smtClean="0"/>
              <a:t>, </a:t>
            </a:r>
            <a:r>
              <a:rPr lang="en-US" altLang="zh-CN" dirty="0" smtClean="0">
                <a:solidFill>
                  <a:srgbClr val="FF0000"/>
                </a:solidFill>
              </a:rPr>
              <a:t>Palestine, and Egypt.</a:t>
            </a:r>
            <a:r>
              <a:rPr lang="en-US" altLang="zh-CN" dirty="0" smtClean="0"/>
              <a:t> </a:t>
            </a:r>
            <a:r>
              <a:rPr lang="en-US" altLang="zh-CN" dirty="0" smtClean="0">
                <a:solidFill>
                  <a:srgbClr val="FF0000"/>
                </a:solidFill>
              </a:rPr>
              <a:t>The famous wrestler Milo of Croton</a:t>
            </a:r>
            <a:r>
              <a:rPr lang="en-US" altLang="zh-CN" dirty="0" smtClean="0"/>
              <a:t>, who consumed </a:t>
            </a:r>
            <a:r>
              <a:rPr lang="en-US" altLang="zh-CN" dirty="0" smtClean="0">
                <a:solidFill>
                  <a:srgbClr val="FF0000"/>
                </a:solidFill>
              </a:rPr>
              <a:t>ten liters of wine a day</a:t>
            </a:r>
            <a:r>
              <a:rPr lang="en-US" altLang="zh-CN" dirty="0" smtClean="0"/>
              <a:t>, </a:t>
            </a:r>
            <a:r>
              <a:rPr lang="en-US" altLang="zh-CN" dirty="0" smtClean="0">
                <a:solidFill>
                  <a:srgbClr val="FF0000"/>
                </a:solidFill>
              </a:rPr>
              <a:t>drank wine made in Calabria </a:t>
            </a:r>
            <a:r>
              <a:rPr lang="en-US" altLang="zh-CN" dirty="0" smtClean="0"/>
              <a:t>outside </a:t>
            </a:r>
            <a:r>
              <a:rPr lang="en-US" altLang="zh-CN" dirty="0" smtClean="0"/>
              <a:t>of Greece; </a:t>
            </a:r>
            <a:r>
              <a:rPr lang="en-US" altLang="zh-CN" dirty="0" smtClean="0">
                <a:solidFill>
                  <a:srgbClr val="FF0000"/>
                </a:solidFill>
              </a:rPr>
              <a:t>this wine, </a:t>
            </a:r>
            <a:r>
              <a:rPr lang="en-US" altLang="zh-CN" dirty="0" err="1" smtClean="0">
                <a:solidFill>
                  <a:srgbClr val="FF0000"/>
                </a:solidFill>
              </a:rPr>
              <a:t>Ciro</a:t>
            </a:r>
            <a:r>
              <a:rPr lang="en-US" altLang="zh-CN" dirty="0" smtClean="0">
                <a:solidFill>
                  <a:srgbClr val="FF0000"/>
                </a:solidFill>
              </a:rPr>
              <a:t>, is still made</a:t>
            </a:r>
            <a:r>
              <a:rPr lang="en-US" altLang="zh-CN" dirty="0" smtClean="0">
                <a:solidFill>
                  <a:srgbClr val="FF0000"/>
                </a:solidFill>
              </a:rPr>
              <a:t>.</a:t>
            </a:r>
            <a:endParaRPr lang="en-US" altLang="zh-CN" dirty="0" smtClean="0">
              <a:solidFill>
                <a:srgbClr val="FF0000"/>
              </a:solidFill>
            </a:endParaRPr>
          </a:p>
        </p:txBody>
      </p:sp>
      <p:sp>
        <p:nvSpPr>
          <p:cNvPr id="3" name="标题 2"/>
          <p:cNvSpPr>
            <a:spLocks noGrp="1"/>
          </p:cNvSpPr>
          <p:nvPr>
            <p:ph type="title"/>
          </p:nvPr>
        </p:nvSpPr>
        <p:spPr/>
        <p:txBody>
          <a:bodyPr>
            <a:normAutofit fontScale="90000"/>
          </a:bodyPr>
          <a:lstStyle/>
          <a:p>
            <a:r>
              <a:rPr lang="en-US" altLang="zh-CN" dirty="0" smtClean="0"/>
              <a:t>Successful vs. unsuccessful paraphrases</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4755984"/>
          </a:xfrm>
        </p:spPr>
        <p:txBody>
          <a:bodyPr>
            <a:normAutofit lnSpcReduction="10000"/>
          </a:bodyPr>
          <a:lstStyle/>
          <a:p>
            <a:r>
              <a:rPr lang="en-US" altLang="zh-CN" dirty="0" smtClean="0"/>
              <a:t>Taking the </a:t>
            </a:r>
            <a:r>
              <a:rPr lang="en-US" altLang="zh-CN" b="1" dirty="0" smtClean="0"/>
              <a:t>identical words </a:t>
            </a:r>
            <a:r>
              <a:rPr lang="en-US" altLang="zh-CN" dirty="0" smtClean="0"/>
              <a:t>from an original source and put them in </a:t>
            </a:r>
            <a:r>
              <a:rPr lang="en-US" altLang="zh-CN" b="1" dirty="0" smtClean="0"/>
              <a:t>quotation </a:t>
            </a:r>
            <a:r>
              <a:rPr lang="en-US" altLang="zh-CN" b="1" dirty="0" smtClean="0"/>
              <a:t>marks</a:t>
            </a:r>
            <a:r>
              <a:rPr lang="en-US" altLang="zh-CN" dirty="0" smtClean="0"/>
              <a:t> and write </a:t>
            </a:r>
            <a:r>
              <a:rPr lang="en-US" altLang="zh-CN" b="1" dirty="0" smtClean="0"/>
              <a:t>who/where</a:t>
            </a:r>
            <a:r>
              <a:rPr lang="en-US" altLang="zh-CN" dirty="0" smtClean="0"/>
              <a:t> you are quoting from.</a:t>
            </a:r>
            <a:endParaRPr lang="en-US" altLang="zh-CN" dirty="0" smtClean="0"/>
          </a:p>
          <a:p>
            <a:r>
              <a:rPr lang="en-US" altLang="zh-CN" dirty="0" smtClean="0"/>
              <a:t>Example:</a:t>
            </a:r>
          </a:p>
          <a:p>
            <a:r>
              <a:rPr lang="en-US" altLang="zh-CN" dirty="0" smtClean="0"/>
              <a:t>A original quote from John Cage</a:t>
            </a:r>
          </a:p>
          <a:p>
            <a:r>
              <a:rPr lang="en-US" altLang="zh-CN" dirty="0" smtClean="0"/>
              <a:t>I can’t understand why people are frightened of new ideas.  I’m frightened of the old ones.</a:t>
            </a:r>
          </a:p>
          <a:p>
            <a:r>
              <a:rPr lang="en-US" altLang="zh-CN" b="1" dirty="0" smtClean="0"/>
              <a:t>Quotation</a:t>
            </a:r>
          </a:p>
          <a:p>
            <a:r>
              <a:rPr lang="en-US" altLang="zh-CN" b="1" dirty="0" smtClean="0">
                <a:solidFill>
                  <a:srgbClr val="FF0000"/>
                </a:solidFill>
              </a:rPr>
              <a:t>“</a:t>
            </a:r>
            <a:r>
              <a:rPr lang="en-US" altLang="zh-CN" dirty="0" smtClean="0"/>
              <a:t>I can’t understand why people are frightened of new ideas.  I’m frightened of the old ones.</a:t>
            </a:r>
            <a:r>
              <a:rPr lang="en-US" altLang="zh-CN" b="1" dirty="0" smtClean="0">
                <a:solidFill>
                  <a:srgbClr val="FF0000"/>
                </a:solidFill>
              </a:rPr>
              <a:t>”</a:t>
            </a:r>
            <a:r>
              <a:rPr lang="en-US" altLang="zh-CN" dirty="0" smtClean="0"/>
              <a:t>  --- </a:t>
            </a:r>
            <a:r>
              <a:rPr lang="en-US" altLang="zh-CN" b="1" dirty="0" smtClean="0">
                <a:solidFill>
                  <a:srgbClr val="FF0000"/>
                </a:solidFill>
              </a:rPr>
              <a:t>John Cage</a:t>
            </a:r>
          </a:p>
        </p:txBody>
      </p:sp>
      <p:sp>
        <p:nvSpPr>
          <p:cNvPr id="3" name="标题 2"/>
          <p:cNvSpPr>
            <a:spLocks noGrp="1"/>
          </p:cNvSpPr>
          <p:nvPr>
            <p:ph type="title"/>
          </p:nvPr>
        </p:nvSpPr>
        <p:spPr/>
        <p:txBody>
          <a:bodyPr>
            <a:normAutofit/>
          </a:bodyPr>
          <a:lstStyle/>
          <a:p>
            <a:r>
              <a:rPr lang="en-US" altLang="zh-CN" dirty="0" smtClean="0"/>
              <a:t>How to Quote a Source</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196752"/>
            <a:ext cx="8435280" cy="5184576"/>
          </a:xfrm>
        </p:spPr>
        <p:txBody>
          <a:bodyPr>
            <a:normAutofit fontScale="85000" lnSpcReduction="20000"/>
          </a:bodyPr>
          <a:lstStyle/>
          <a:p>
            <a:r>
              <a:rPr lang="en-US" altLang="zh-CN" dirty="0" smtClean="0"/>
              <a:t>You must always include references when you use someone else’s work, whenever you quote their actual words or you use their ideas as the basic of your own.</a:t>
            </a:r>
            <a:endParaRPr lang="zh-CN" altLang="en-US" dirty="0" smtClean="0"/>
          </a:p>
          <a:p>
            <a:r>
              <a:rPr lang="en-US" altLang="zh-CN" b="1" dirty="0" smtClean="0"/>
              <a:t>Reason</a:t>
            </a:r>
          </a:p>
          <a:p>
            <a:r>
              <a:rPr lang="en-US" altLang="zh-CN" dirty="0" smtClean="0"/>
              <a:t>to </a:t>
            </a:r>
            <a:r>
              <a:rPr lang="en-US" altLang="zh-CN" dirty="0" smtClean="0"/>
              <a:t>support the points you make by showing the reliability of your sources</a:t>
            </a:r>
          </a:p>
          <a:p>
            <a:r>
              <a:rPr lang="en-US" altLang="zh-CN" dirty="0" smtClean="0"/>
              <a:t>to help your readers find out more for themselves</a:t>
            </a:r>
          </a:p>
          <a:p>
            <a:r>
              <a:rPr lang="en-US" altLang="zh-CN" dirty="0" smtClean="0"/>
              <a:t>a way to shows that you have extended your learning</a:t>
            </a:r>
          </a:p>
          <a:p>
            <a:r>
              <a:rPr lang="en-US" altLang="zh-CN" b="1" dirty="0" smtClean="0"/>
              <a:t>four types </a:t>
            </a:r>
            <a:r>
              <a:rPr lang="en-US" altLang="zh-CN" b="1" dirty="0" smtClean="0"/>
              <a:t>of reference</a:t>
            </a:r>
          </a:p>
          <a:p>
            <a:r>
              <a:rPr lang="en-US" altLang="zh-CN" dirty="0" smtClean="0"/>
              <a:t>Harvard </a:t>
            </a:r>
            <a:r>
              <a:rPr lang="en-US" altLang="zh-CN" dirty="0" smtClean="0"/>
              <a:t>referencing</a:t>
            </a:r>
            <a:endParaRPr lang="en-US" altLang="zh-CN" dirty="0" smtClean="0"/>
          </a:p>
          <a:p>
            <a:r>
              <a:rPr lang="en-US" altLang="zh-CN" dirty="0" smtClean="0"/>
              <a:t>APA(</a:t>
            </a:r>
            <a:r>
              <a:rPr lang="en-US" altLang="zh-CN" dirty="0" smtClean="0"/>
              <a:t>American Psychological Association </a:t>
            </a:r>
            <a:r>
              <a:rPr lang="en-US" altLang="zh-CN" dirty="0" smtClean="0"/>
              <a:t>)</a:t>
            </a:r>
            <a:endParaRPr lang="en-US" altLang="zh-CN" dirty="0" smtClean="0"/>
          </a:p>
          <a:p>
            <a:r>
              <a:rPr lang="en-US" altLang="zh-CN" dirty="0" smtClean="0"/>
              <a:t>MLA(</a:t>
            </a:r>
            <a:r>
              <a:rPr lang="en-US" altLang="zh-CN" dirty="0" smtClean="0"/>
              <a:t>Modern Language </a:t>
            </a:r>
            <a:r>
              <a:rPr lang="en-US" altLang="zh-CN" dirty="0" smtClean="0"/>
              <a:t>Association)</a:t>
            </a:r>
            <a:endParaRPr lang="en-US" altLang="zh-CN" dirty="0" smtClean="0"/>
          </a:p>
          <a:p>
            <a:r>
              <a:rPr lang="en-US" altLang="zh-CN" dirty="0" smtClean="0"/>
              <a:t>Chicago (or </a:t>
            </a:r>
            <a:r>
              <a:rPr lang="en-US" altLang="zh-CN" dirty="0" err="1" smtClean="0"/>
              <a:t>Turabian</a:t>
            </a:r>
            <a:r>
              <a:rPr lang="en-US" altLang="zh-CN" dirty="0" smtClean="0"/>
              <a:t>)</a:t>
            </a:r>
          </a:p>
          <a:p>
            <a:r>
              <a:rPr lang="en-US" altLang="zh-CN" dirty="0" smtClean="0"/>
              <a:t>They were all contain author’s name, date, article/book’s title, page number and website address.</a:t>
            </a:r>
            <a:endParaRPr lang="en-US" altLang="zh-CN" dirty="0" smtClean="0"/>
          </a:p>
          <a:p>
            <a:endParaRPr lang="en-US" altLang="zh-CN" dirty="0" smtClean="0"/>
          </a:p>
        </p:txBody>
      </p:sp>
      <p:sp>
        <p:nvSpPr>
          <p:cNvPr id="3" name="标题 2"/>
          <p:cNvSpPr>
            <a:spLocks noGrp="1"/>
          </p:cNvSpPr>
          <p:nvPr>
            <p:ph type="title"/>
          </p:nvPr>
        </p:nvSpPr>
        <p:spPr/>
        <p:txBody>
          <a:bodyPr>
            <a:normAutofit/>
          </a:bodyPr>
          <a:lstStyle/>
          <a:p>
            <a:r>
              <a:rPr lang="en-US" altLang="zh-CN" dirty="0" smtClean="0"/>
              <a:t>Referencing</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essay-writing-overview.jpg"/>
          <p:cNvPicPr>
            <a:picLocks noGrp="1" noChangeAspect="1"/>
          </p:cNvPicPr>
          <p:nvPr>
            <p:ph idx="1"/>
          </p:nvPr>
        </p:nvPicPr>
        <p:blipFill>
          <a:blip r:embed="rId2" cstate="print"/>
          <a:srcRect r="5349" b="2381"/>
          <a:stretch>
            <a:fillRect/>
          </a:stretch>
        </p:blipFill>
        <p:spPr>
          <a:xfrm>
            <a:off x="1619672" y="768203"/>
            <a:ext cx="5904656" cy="6089797"/>
          </a:xfrm>
        </p:spPr>
      </p:pic>
      <p:sp>
        <p:nvSpPr>
          <p:cNvPr id="3" name="标题 2"/>
          <p:cNvSpPr>
            <a:spLocks noGrp="1"/>
          </p:cNvSpPr>
          <p:nvPr>
            <p:ph type="title"/>
          </p:nvPr>
        </p:nvSpPr>
        <p:spPr>
          <a:xfrm>
            <a:off x="323528" y="0"/>
            <a:ext cx="8229600" cy="1143000"/>
          </a:xfrm>
        </p:spPr>
        <p:txBody>
          <a:bodyPr>
            <a:normAutofit/>
          </a:bodyPr>
          <a:lstStyle/>
          <a:p>
            <a:r>
              <a:rPr lang="en-US" altLang="zh-CN" dirty="0" smtClean="0"/>
              <a:t>Essay Writing</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585</TotalTime>
  <Words>751</Words>
  <Application>Microsoft Office PowerPoint</Application>
  <PresentationFormat>全屏显示(4:3)</PresentationFormat>
  <Paragraphs>58</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聚合</vt:lpstr>
      <vt:lpstr>Plagiarism</vt:lpstr>
      <vt:lpstr>What is plagiarism?</vt:lpstr>
      <vt:lpstr>How to avoid plagiarism?</vt:lpstr>
      <vt:lpstr>Paraphrasing vs. Quoting</vt:lpstr>
      <vt:lpstr>How to paraphrase a source</vt:lpstr>
      <vt:lpstr>Successful vs. unsuccessful paraphrases</vt:lpstr>
      <vt:lpstr>How to Quote a Source</vt:lpstr>
      <vt:lpstr>Referencing</vt:lpstr>
      <vt:lpstr>Essay Writing</vt:lpstr>
      <vt:lpstr>Real Life Story on Accidental plagiarism!</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Plagiarism</dc:title>
  <dc:creator>sony</dc:creator>
  <cp:lastModifiedBy>sony</cp:lastModifiedBy>
  <cp:revision>26</cp:revision>
  <dcterms:created xsi:type="dcterms:W3CDTF">2012-10-08T13:14:51Z</dcterms:created>
  <dcterms:modified xsi:type="dcterms:W3CDTF">2012-10-09T19:00:46Z</dcterms:modified>
</cp:coreProperties>
</file>